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4"/>
  </p:handoutMasterIdLst>
  <p:sldIdLst>
    <p:sldId id="256" r:id="rId2"/>
    <p:sldId id="261" r:id="rId3"/>
  </p:sldIdLst>
  <p:sldSz cx="6858000" cy="9906000" type="A4"/>
  <p:notesSz cx="6797675" cy="9926638"/>
  <p:defaultTextStyle>
    <a:defPPr>
      <a:defRPr lang="en-GB"/>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F5F5F"/>
    <a:srgbClr val="CCECFF"/>
    <a:srgbClr val="FFFFCC"/>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6" autoAdjust="0"/>
    <p:restoredTop sz="89444" autoAdjust="0"/>
  </p:normalViewPr>
  <p:slideViewPr>
    <p:cSldViewPr>
      <p:cViewPr>
        <p:scale>
          <a:sx n="100" d="100"/>
          <a:sy n="100" d="100"/>
        </p:scale>
        <p:origin x="1224" y="120"/>
      </p:cViewPr>
      <p:guideLst>
        <p:guide orient="horz" pos="3120"/>
        <p:guide pos="2160"/>
      </p:guideLst>
    </p:cSldViewPr>
  </p:slideViewPr>
  <p:outlineViewPr>
    <p:cViewPr>
      <p:scale>
        <a:sx n="50" d="100"/>
        <a:sy n="50"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527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7" tIns="46210" rIns="92417" bIns="46210" numCol="1" anchor="t" anchorCtr="0" compatLnSpc="1">
            <a:prstTxWarp prst="textNoShape">
              <a:avLst/>
            </a:prstTxWarp>
          </a:bodyPr>
          <a:lstStyle>
            <a:lvl1pPr defTabSz="923925">
              <a:defRPr sz="1200"/>
            </a:lvl1pPr>
          </a:lstStyle>
          <a:p>
            <a:endParaRPr lang="en-GB" altLang="en-US"/>
          </a:p>
        </p:txBody>
      </p:sp>
      <p:sp>
        <p:nvSpPr>
          <p:cNvPr id="5123" name="Rectangle 1027"/>
          <p:cNvSpPr>
            <a:spLocks noGrp="1" noChangeArrowheads="1"/>
          </p:cNvSpPr>
          <p:nvPr>
            <p:ph type="dt" sz="quarter" idx="1"/>
          </p:nvPr>
        </p:nvSpPr>
        <p:spPr bwMode="auto">
          <a:xfrm>
            <a:off x="3887788" y="0"/>
            <a:ext cx="28765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7" tIns="46210" rIns="92417" bIns="46210" numCol="1" anchor="t" anchorCtr="0" compatLnSpc="1">
            <a:prstTxWarp prst="textNoShape">
              <a:avLst/>
            </a:prstTxWarp>
          </a:bodyPr>
          <a:lstStyle>
            <a:lvl1pPr algn="r" defTabSz="923925">
              <a:defRPr sz="1200"/>
            </a:lvl1pPr>
          </a:lstStyle>
          <a:p>
            <a:endParaRPr lang="en-GB" altLang="en-US"/>
          </a:p>
        </p:txBody>
      </p:sp>
      <p:sp>
        <p:nvSpPr>
          <p:cNvPr id="5124" name="Rectangle 1028"/>
          <p:cNvSpPr>
            <a:spLocks noGrp="1" noChangeArrowheads="1"/>
          </p:cNvSpPr>
          <p:nvPr>
            <p:ph type="ftr" sz="quarter" idx="2"/>
          </p:nvPr>
        </p:nvSpPr>
        <p:spPr bwMode="auto">
          <a:xfrm>
            <a:off x="0" y="9440863"/>
            <a:ext cx="29527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7" tIns="46210" rIns="92417" bIns="46210" numCol="1" anchor="b" anchorCtr="0" compatLnSpc="1">
            <a:prstTxWarp prst="textNoShape">
              <a:avLst/>
            </a:prstTxWarp>
          </a:bodyPr>
          <a:lstStyle>
            <a:lvl1pPr defTabSz="923925">
              <a:defRPr sz="1200"/>
            </a:lvl1pPr>
          </a:lstStyle>
          <a:p>
            <a:endParaRPr lang="en-GB" altLang="en-US"/>
          </a:p>
        </p:txBody>
      </p:sp>
      <p:sp>
        <p:nvSpPr>
          <p:cNvPr id="5125" name="Rectangle 1029"/>
          <p:cNvSpPr>
            <a:spLocks noGrp="1" noChangeArrowheads="1"/>
          </p:cNvSpPr>
          <p:nvPr>
            <p:ph type="sldNum" sz="quarter" idx="3"/>
          </p:nvPr>
        </p:nvSpPr>
        <p:spPr bwMode="auto">
          <a:xfrm>
            <a:off x="3887788" y="9440863"/>
            <a:ext cx="28765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17" tIns="46210" rIns="92417" bIns="46210" numCol="1" anchor="b" anchorCtr="0" compatLnSpc="1">
            <a:prstTxWarp prst="textNoShape">
              <a:avLst/>
            </a:prstTxWarp>
          </a:bodyPr>
          <a:lstStyle>
            <a:lvl1pPr algn="r" defTabSz="923925">
              <a:defRPr sz="1200"/>
            </a:lvl1pPr>
          </a:lstStyle>
          <a:p>
            <a:fld id="{024895DC-D17E-4FB5-A231-809BA1B4929D}" type="slidenum">
              <a:rPr lang="en-GB" altLang="en-US"/>
              <a:pPr/>
              <a:t>‹#›</a:t>
            </a:fld>
            <a:endParaRPr lang="en-GB" altLang="en-US"/>
          </a:p>
        </p:txBody>
      </p:sp>
    </p:spTree>
    <p:extLst>
      <p:ext uri="{BB962C8B-B14F-4D97-AF65-F5344CB8AC3E}">
        <p14:creationId xmlns:p14="http://schemas.microsoft.com/office/powerpoint/2010/main" val="8689634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0838"/>
            <a:ext cx="5143500" cy="3449637"/>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5C1AB589-4532-4DB3-A17F-CDDCE5E05EC5}" type="slidenum">
              <a:rPr lang="en-GB" altLang="en-US"/>
              <a:pPr/>
              <a:t>‹#›</a:t>
            </a:fld>
            <a:endParaRPr lang="en-GB" altLang="en-US"/>
          </a:p>
        </p:txBody>
      </p:sp>
    </p:spTree>
    <p:extLst>
      <p:ext uri="{BB962C8B-B14F-4D97-AF65-F5344CB8AC3E}">
        <p14:creationId xmlns:p14="http://schemas.microsoft.com/office/powerpoint/2010/main" val="27142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2B55FBB-D23B-429B-AC5A-E21155E1A741}" type="slidenum">
              <a:rPr lang="en-GB" altLang="en-US"/>
              <a:pPr/>
              <a:t>‹#›</a:t>
            </a:fld>
            <a:endParaRPr lang="en-GB" altLang="en-US"/>
          </a:p>
        </p:txBody>
      </p:sp>
    </p:spTree>
    <p:extLst>
      <p:ext uri="{BB962C8B-B14F-4D97-AF65-F5344CB8AC3E}">
        <p14:creationId xmlns:p14="http://schemas.microsoft.com/office/powerpoint/2010/main" val="168281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81063"/>
            <a:ext cx="1457325" cy="792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881063"/>
            <a:ext cx="4219575" cy="792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102B20C-A718-44C2-816A-8070FB713C5D}" type="slidenum">
              <a:rPr lang="en-GB" altLang="en-US"/>
              <a:pPr/>
              <a:t>‹#›</a:t>
            </a:fld>
            <a:endParaRPr lang="en-GB" altLang="en-US"/>
          </a:p>
        </p:txBody>
      </p:sp>
    </p:spTree>
    <p:extLst>
      <p:ext uri="{BB962C8B-B14F-4D97-AF65-F5344CB8AC3E}">
        <p14:creationId xmlns:p14="http://schemas.microsoft.com/office/powerpoint/2010/main" val="11030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A740825-72D8-478A-81EB-D6F380F99FC0}" type="slidenum">
              <a:rPr lang="en-GB" altLang="en-US"/>
              <a:pPr/>
              <a:t>‹#›</a:t>
            </a:fld>
            <a:endParaRPr lang="en-GB" altLang="en-US"/>
          </a:p>
        </p:txBody>
      </p:sp>
    </p:spTree>
    <p:extLst>
      <p:ext uri="{BB962C8B-B14F-4D97-AF65-F5344CB8AC3E}">
        <p14:creationId xmlns:p14="http://schemas.microsoft.com/office/powerpoint/2010/main" val="153732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470150"/>
            <a:ext cx="5915025" cy="4119563"/>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68313" y="6629400"/>
            <a:ext cx="5915025" cy="2166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6EAAC29-796A-43E0-B385-382104744233}" type="slidenum">
              <a:rPr lang="en-GB" altLang="en-US"/>
              <a:pPr/>
              <a:t>‹#›</a:t>
            </a:fld>
            <a:endParaRPr lang="en-GB" altLang="en-US"/>
          </a:p>
        </p:txBody>
      </p:sp>
    </p:spTree>
    <p:extLst>
      <p:ext uri="{BB962C8B-B14F-4D97-AF65-F5344CB8AC3E}">
        <p14:creationId xmlns:p14="http://schemas.microsoft.com/office/powerpoint/2010/main" val="228788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2862263"/>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862263"/>
            <a:ext cx="283845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507D5CB-D4DC-4D8F-982D-E33C59B781FB}" type="slidenum">
              <a:rPr lang="en-GB" altLang="en-US"/>
              <a:pPr/>
              <a:t>‹#›</a:t>
            </a:fld>
            <a:endParaRPr lang="en-GB" altLang="en-US"/>
          </a:p>
        </p:txBody>
      </p:sp>
    </p:spTree>
    <p:extLst>
      <p:ext uri="{BB962C8B-B14F-4D97-AF65-F5344CB8AC3E}">
        <p14:creationId xmlns:p14="http://schemas.microsoft.com/office/powerpoint/2010/main" val="162076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527050"/>
            <a:ext cx="5915025" cy="191452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3075" y="3617913"/>
            <a:ext cx="2900363" cy="5322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1863" y="3617913"/>
            <a:ext cx="2916237" cy="5322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BD37DF86-D800-4C8E-9838-360012A81FB8}" type="slidenum">
              <a:rPr lang="en-GB" altLang="en-US"/>
              <a:pPr/>
              <a:t>‹#›</a:t>
            </a:fld>
            <a:endParaRPr lang="en-GB" altLang="en-US"/>
          </a:p>
        </p:txBody>
      </p:sp>
    </p:spTree>
    <p:extLst>
      <p:ext uri="{BB962C8B-B14F-4D97-AF65-F5344CB8AC3E}">
        <p14:creationId xmlns:p14="http://schemas.microsoft.com/office/powerpoint/2010/main" val="43216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6295F854-01A5-49AE-AF8B-5A9C225E53B6}" type="slidenum">
              <a:rPr lang="en-GB" altLang="en-US"/>
              <a:pPr/>
              <a:t>‹#›</a:t>
            </a:fld>
            <a:endParaRPr lang="en-GB" altLang="en-US"/>
          </a:p>
        </p:txBody>
      </p:sp>
    </p:spTree>
    <p:extLst>
      <p:ext uri="{BB962C8B-B14F-4D97-AF65-F5344CB8AC3E}">
        <p14:creationId xmlns:p14="http://schemas.microsoft.com/office/powerpoint/2010/main" val="94240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AF1ABC83-A061-477D-B677-A5CEB84B1B68}" type="slidenum">
              <a:rPr lang="en-GB" altLang="en-US"/>
              <a:pPr/>
              <a:t>‹#›</a:t>
            </a:fld>
            <a:endParaRPr lang="en-GB" altLang="en-US"/>
          </a:p>
        </p:txBody>
      </p:sp>
    </p:spTree>
    <p:extLst>
      <p:ext uri="{BB962C8B-B14F-4D97-AF65-F5344CB8AC3E}">
        <p14:creationId xmlns:p14="http://schemas.microsoft.com/office/powerpoint/2010/main" val="44950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652DE6B-1BBA-4028-A7AB-56FC440EE601}" type="slidenum">
              <a:rPr lang="en-GB" altLang="en-US"/>
              <a:pPr/>
              <a:t>‹#›</a:t>
            </a:fld>
            <a:endParaRPr lang="en-GB" altLang="en-US"/>
          </a:p>
        </p:txBody>
      </p:sp>
    </p:spTree>
    <p:extLst>
      <p:ext uri="{BB962C8B-B14F-4D97-AF65-F5344CB8AC3E}">
        <p14:creationId xmlns:p14="http://schemas.microsoft.com/office/powerpoint/2010/main" val="131202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60400"/>
            <a:ext cx="2211388" cy="23114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BD60AA2-7048-42BB-BCB7-06FE64E27109}" type="slidenum">
              <a:rPr lang="en-GB" altLang="en-US"/>
              <a:pPr/>
              <a:t>‹#›</a:t>
            </a:fld>
            <a:endParaRPr lang="en-GB" altLang="en-US"/>
          </a:p>
        </p:txBody>
      </p:sp>
    </p:spTree>
    <p:extLst>
      <p:ext uri="{BB962C8B-B14F-4D97-AF65-F5344CB8AC3E}">
        <p14:creationId xmlns:p14="http://schemas.microsoft.com/office/powerpoint/2010/main" val="260714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14350" y="2862263"/>
            <a:ext cx="58293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514350" y="9024938"/>
            <a:ext cx="14287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2343150" y="9024938"/>
            <a:ext cx="2171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4914900" y="9024938"/>
            <a:ext cx="14287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C66AC9C-FBE7-439B-9CA2-1DB03D0643A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6.jpeg"/><Relationship Id="rId3" Type="http://schemas.openxmlformats.org/officeDocument/2006/relationships/oleObject" Target="../embeddings/oleObject1.bin"/><Relationship Id="rId7" Type="http://schemas.openxmlformats.org/officeDocument/2006/relationships/oleObject" Target="../embeddings/Microsoft_Excel_97-2003_Worksheet1.xls"/><Relationship Id="rId12"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oleObject" Target="../embeddings/oleObject4.bin"/><Relationship Id="rId5" Type="http://schemas.openxmlformats.org/officeDocument/2006/relationships/oleObject" Target="../embeddings/oleObject2.bin"/><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oleObject" Target="../embeddings/oleObject3.bin"/><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oleObject" Target="../embeddings/oleObject6.bin"/><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6" name="Object 228"/>
          <p:cNvGraphicFramePr>
            <a:graphicFrameLocks noChangeAspect="1"/>
          </p:cNvGraphicFramePr>
          <p:nvPr/>
        </p:nvGraphicFramePr>
        <p:xfrm>
          <a:off x="2743200" y="533400"/>
          <a:ext cx="3590925" cy="6399213"/>
        </p:xfrm>
        <a:graphic>
          <a:graphicData uri="http://schemas.openxmlformats.org/presentationml/2006/ole">
            <mc:AlternateContent xmlns:mc="http://schemas.openxmlformats.org/markup-compatibility/2006">
              <mc:Choice xmlns:v="urn:schemas-microsoft-com:vml" Requires="v">
                <p:oleObj spid="_x0000_s2281" name="Photo Editor Photo" r:id="rId3" imgW="3591426" imgH="6400000" progId="MSPhotoEd.3">
                  <p:embed/>
                </p:oleObj>
              </mc:Choice>
              <mc:Fallback>
                <p:oleObj name="Photo Editor Photo" r:id="rId3" imgW="3591426" imgH="6400000" progId="MSPhotoEd.3">
                  <p:embed/>
                  <p:pic>
                    <p:nvPicPr>
                      <p:cNvPr id="0" name="Object 2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33400"/>
                        <a:ext cx="3590925" cy="639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13" name="Rectangle 165"/>
          <p:cNvSpPr>
            <a:spLocks noChangeArrowheads="1"/>
          </p:cNvSpPr>
          <p:nvPr/>
        </p:nvSpPr>
        <p:spPr bwMode="auto">
          <a:xfrm>
            <a:off x="6324600" y="0"/>
            <a:ext cx="533400" cy="9906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14" name="Text Box 166"/>
          <p:cNvSpPr txBox="1">
            <a:spLocks noChangeArrowheads="1"/>
          </p:cNvSpPr>
          <p:nvPr/>
        </p:nvSpPr>
        <p:spPr bwMode="auto">
          <a:xfrm rot="-16200000">
            <a:off x="1691482" y="7177881"/>
            <a:ext cx="9906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IE" altLang="en-US" sz="2200">
                <a:solidFill>
                  <a:schemeClr val="bg1"/>
                </a:solidFill>
                <a:latin typeface="Arial Rounded MT Bold" panose="020F0704030504030204" pitchFamily="34" charset="0"/>
              </a:rPr>
              <a:t>Designed for comfort and performance</a:t>
            </a:r>
            <a:endParaRPr lang="en-GB" altLang="en-US" sz="2200">
              <a:solidFill>
                <a:schemeClr val="bg1"/>
              </a:solidFill>
              <a:latin typeface="Arial Rounded MT Bold" panose="020F0704030504030204" pitchFamily="34" charset="0"/>
            </a:endParaRPr>
          </a:p>
        </p:txBody>
      </p:sp>
      <p:sp>
        <p:nvSpPr>
          <p:cNvPr id="2235" name="Text Box 187"/>
          <p:cNvSpPr txBox="1">
            <a:spLocks noChangeArrowheads="1"/>
          </p:cNvSpPr>
          <p:nvPr/>
        </p:nvSpPr>
        <p:spPr bwMode="auto">
          <a:xfrm>
            <a:off x="3048000" y="136525"/>
            <a:ext cx="3200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IE" altLang="en-US" sz="5000" i="1" dirty="0" smtClean="0">
                <a:solidFill>
                  <a:srgbClr val="CC0000"/>
                </a:solidFill>
                <a:latin typeface="Worstveld Sling Extra" pitchFamily="2" charset="0"/>
              </a:rPr>
              <a:t>MXB180 </a:t>
            </a:r>
            <a:r>
              <a:rPr lang="en-IE" altLang="en-US" sz="5000" i="1" dirty="0">
                <a:solidFill>
                  <a:srgbClr val="CC0000"/>
                </a:solidFill>
                <a:latin typeface="Worstveld Sling Extra" pitchFamily="2" charset="0"/>
              </a:rPr>
              <a:t>Series</a:t>
            </a:r>
            <a:endParaRPr lang="en-GB" altLang="en-US" sz="5000" i="1" dirty="0">
              <a:solidFill>
                <a:srgbClr val="CC0000"/>
              </a:solidFill>
              <a:latin typeface="Worstveld Sling Extra" pitchFamily="2" charset="0"/>
            </a:endParaRPr>
          </a:p>
        </p:txBody>
      </p:sp>
      <p:sp>
        <p:nvSpPr>
          <p:cNvPr id="2255" name="Text Box 207"/>
          <p:cNvSpPr txBox="1">
            <a:spLocks noChangeArrowheads="1"/>
          </p:cNvSpPr>
          <p:nvPr/>
        </p:nvSpPr>
        <p:spPr bwMode="auto">
          <a:xfrm>
            <a:off x="609600" y="5487988"/>
            <a:ext cx="4191000"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6350" algn="in">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algn="ctr"/>
            <a:r>
              <a:rPr lang="en-GB" altLang="en-US" sz="1100" b="1" dirty="0" smtClean="0">
                <a:solidFill>
                  <a:srgbClr val="333333"/>
                </a:solidFill>
                <a:latin typeface="Arial" panose="020B0604020202020204" pitchFamily="34" charset="0"/>
              </a:rPr>
              <a:t>MXB180 </a:t>
            </a:r>
            <a:r>
              <a:rPr lang="en-GB" altLang="en-US" sz="1100" b="1" dirty="0">
                <a:solidFill>
                  <a:srgbClr val="333333"/>
                </a:solidFill>
                <a:latin typeface="Arial" panose="020B0604020202020204" pitchFamily="34" charset="0"/>
              </a:rPr>
              <a:t>Series </a:t>
            </a:r>
            <a:r>
              <a:rPr lang="en-GB" altLang="en-US" sz="1100" dirty="0">
                <a:solidFill>
                  <a:srgbClr val="333333"/>
                </a:solidFill>
                <a:latin typeface="Arial" panose="020B0604020202020204" pitchFamily="34" charset="0"/>
              </a:rPr>
              <a:t>are</a:t>
            </a:r>
            <a:r>
              <a:rPr lang="en-GB" altLang="en-US" sz="1100" b="1" dirty="0">
                <a:solidFill>
                  <a:srgbClr val="333333"/>
                </a:solidFill>
                <a:latin typeface="Arial" panose="020B0604020202020204" pitchFamily="34" charset="0"/>
              </a:rPr>
              <a:t> </a:t>
            </a:r>
            <a:r>
              <a:rPr lang="en-GB" altLang="en-US" sz="1100" dirty="0">
                <a:solidFill>
                  <a:srgbClr val="333333"/>
                </a:solidFill>
                <a:latin typeface="Arial" panose="020B0604020202020204" pitchFamily="34" charset="0"/>
              </a:rPr>
              <a:t>multi purpose ergonomic design seat pans</a:t>
            </a:r>
          </a:p>
          <a:p>
            <a:pPr algn="ctr"/>
            <a:r>
              <a:rPr lang="en-GB" altLang="en-US" sz="1100" dirty="0">
                <a:solidFill>
                  <a:srgbClr val="333333"/>
                </a:solidFill>
                <a:latin typeface="Arial" panose="020B0604020202020204" pitchFamily="34" charset="0"/>
              </a:rPr>
              <a:t>suitable for Lawn, Garden, Industrial &amp; Construction applications</a:t>
            </a:r>
            <a:r>
              <a:rPr lang="en-GB" altLang="en-US" sz="1000" dirty="0">
                <a:solidFill>
                  <a:srgbClr val="333333"/>
                </a:solidFill>
                <a:latin typeface="Arial" panose="020B0604020202020204" pitchFamily="34" charset="0"/>
              </a:rPr>
              <a:t>.</a:t>
            </a:r>
          </a:p>
          <a:p>
            <a:endParaRPr lang="en-US" altLang="en-US" sz="1000" dirty="0">
              <a:solidFill>
                <a:schemeClr val="bg2"/>
              </a:solidFill>
              <a:latin typeface="Arial" panose="020B0604020202020204" pitchFamily="34" charset="0"/>
            </a:endParaRPr>
          </a:p>
        </p:txBody>
      </p:sp>
      <p:graphicFrame>
        <p:nvGraphicFramePr>
          <p:cNvPr id="2263" name="Object 215"/>
          <p:cNvGraphicFramePr>
            <a:graphicFrameLocks noChangeAspect="1"/>
          </p:cNvGraphicFramePr>
          <p:nvPr/>
        </p:nvGraphicFramePr>
        <p:xfrm>
          <a:off x="533400" y="5945188"/>
          <a:ext cx="4267200" cy="74612"/>
        </p:xfrm>
        <a:graphic>
          <a:graphicData uri="http://schemas.openxmlformats.org/presentationml/2006/ole">
            <mc:AlternateContent xmlns:mc="http://schemas.openxmlformats.org/markup-compatibility/2006">
              <mc:Choice xmlns:v="urn:schemas-microsoft-com:vml" Requires="v">
                <p:oleObj spid="_x0000_s2282" name="Image" r:id="rId5" imgW="8177778" imgH="291961" progId="Photoshop.Image.9">
                  <p:embed/>
                </p:oleObj>
              </mc:Choice>
              <mc:Fallback>
                <p:oleObj name="Image" r:id="rId5" imgW="8177778" imgH="291961" progId="Photoshop.Image.9">
                  <p:embed/>
                  <p:pic>
                    <p:nvPicPr>
                      <p:cNvPr id="0" name="Object 2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945188"/>
                        <a:ext cx="4267200" cy="7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4" name="Object 216"/>
          <p:cNvGraphicFramePr>
            <a:graphicFrameLocks noChangeAspect="1"/>
          </p:cNvGraphicFramePr>
          <p:nvPr>
            <p:extLst>
              <p:ext uri="{D42A27DB-BD31-4B8C-83A1-F6EECF244321}">
                <p14:modId xmlns:p14="http://schemas.microsoft.com/office/powerpoint/2010/main" val="1239291537"/>
              </p:ext>
            </p:extLst>
          </p:nvPr>
        </p:nvGraphicFramePr>
        <p:xfrm>
          <a:off x="152400" y="6181725"/>
          <a:ext cx="5314950" cy="1895475"/>
        </p:xfrm>
        <a:graphic>
          <a:graphicData uri="http://schemas.openxmlformats.org/presentationml/2006/ole">
            <mc:AlternateContent xmlns:mc="http://schemas.openxmlformats.org/markup-compatibility/2006">
              <mc:Choice xmlns:v="urn:schemas-microsoft-com:vml" Requires="v">
                <p:oleObj spid="_x0000_s2283" name="Worksheet" r:id="rId7" imgW="3771900" imgH="1343152" progId="Excel.Sheet.8">
                  <p:embed/>
                </p:oleObj>
              </mc:Choice>
              <mc:Fallback>
                <p:oleObj name="Worksheet" r:id="rId7" imgW="3771900" imgH="1343152" progId="Excel.Sheet.8">
                  <p:embed/>
                  <p:pic>
                    <p:nvPicPr>
                      <p:cNvPr id="0" name="Object 216"/>
                      <p:cNvPicPr>
                        <a:picLocks noChangeAspect="1" noChangeArrowheads="1"/>
                      </p:cNvPicPr>
                      <p:nvPr/>
                    </p:nvPicPr>
                    <p:blipFill>
                      <a:blip r:embed="rId8"/>
                      <a:srcRect/>
                      <a:stretch>
                        <a:fillRect/>
                      </a:stretch>
                    </p:blipFill>
                    <p:spPr bwMode="auto">
                      <a:xfrm>
                        <a:off x="152400" y="6181725"/>
                        <a:ext cx="5314950" cy="18954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4" name="Object 226"/>
          <p:cNvGraphicFramePr>
            <a:graphicFrameLocks noChangeAspect="1"/>
          </p:cNvGraphicFramePr>
          <p:nvPr/>
        </p:nvGraphicFramePr>
        <p:xfrm>
          <a:off x="685800" y="1524000"/>
          <a:ext cx="4267200" cy="3887788"/>
        </p:xfrm>
        <a:graphic>
          <a:graphicData uri="http://schemas.openxmlformats.org/presentationml/2006/ole">
            <mc:AlternateContent xmlns:mc="http://schemas.openxmlformats.org/markup-compatibility/2006">
              <mc:Choice xmlns:v="urn:schemas-microsoft-com:vml" Requires="v">
                <p:oleObj spid="_x0000_s2284" name="Photo Editor Photo" r:id="rId9" imgW="8573697" imgH="5714286" progId="MSPhotoEd.3">
                  <p:embed/>
                </p:oleObj>
              </mc:Choice>
              <mc:Fallback>
                <p:oleObj name="Photo Editor Photo" r:id="rId9" imgW="8573697" imgH="5714286" progId="MSPhotoEd.3">
                  <p:embed/>
                  <p:pic>
                    <p:nvPicPr>
                      <p:cNvPr id="0" name="Object 226"/>
                      <p:cNvPicPr>
                        <a:picLocks noChangeAspect="1" noChangeArrowheads="1"/>
                      </p:cNvPicPr>
                      <p:nvPr/>
                    </p:nvPicPr>
                    <p:blipFill>
                      <a:blip r:embed="rId10">
                        <a:extLst>
                          <a:ext uri="{28A0092B-C50C-407E-A947-70E740481C1C}">
                            <a14:useLocalDpi xmlns:a14="http://schemas.microsoft.com/office/drawing/2010/main" val="0"/>
                          </a:ext>
                        </a:extLst>
                      </a:blip>
                      <a:srcRect l="17809" t="12329" r="20547" b="3424"/>
                      <a:stretch>
                        <a:fillRect/>
                      </a:stretch>
                    </p:blipFill>
                    <p:spPr bwMode="auto">
                      <a:xfrm>
                        <a:off x="685800" y="1524000"/>
                        <a:ext cx="4267200"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77" name="Text Box 229"/>
          <p:cNvSpPr txBox="1">
            <a:spLocks noChangeArrowheads="1"/>
          </p:cNvSpPr>
          <p:nvPr/>
        </p:nvSpPr>
        <p:spPr bwMode="auto">
          <a:xfrm>
            <a:off x="152400" y="8101013"/>
            <a:ext cx="2133600" cy="204787"/>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700">
                <a:latin typeface="Arial Rounded MT Bold" panose="020F0704030504030204" pitchFamily="34" charset="0"/>
              </a:rPr>
              <a:t>●</a:t>
            </a:r>
            <a:r>
              <a:rPr lang="tr-TR" altLang="en-US" sz="700">
                <a:latin typeface="Arial Rounded MT Bold" panose="020F0704030504030204" pitchFamily="34" charset="0"/>
              </a:rPr>
              <a:t>: Standard </a:t>
            </a:r>
            <a:r>
              <a:rPr lang="en-US" altLang="en-US" sz="700">
                <a:latin typeface="Arial Rounded MT Bold" panose="020F0704030504030204" pitchFamily="34" charset="0"/>
              </a:rPr>
              <a:t>   </a:t>
            </a:r>
            <a:r>
              <a:rPr lang="tr-TR" altLang="en-US" sz="700">
                <a:latin typeface="Arial Rounded MT Bold" panose="020F0704030504030204" pitchFamily="34" charset="0"/>
              </a:rPr>
              <a:t> N/A : Not </a:t>
            </a:r>
            <a:r>
              <a:rPr lang="en-US" altLang="en-US" sz="700">
                <a:latin typeface="Arial Rounded MT Bold" panose="020F0704030504030204" pitchFamily="34" charset="0"/>
              </a:rPr>
              <a:t> </a:t>
            </a:r>
            <a:r>
              <a:rPr lang="tr-TR" altLang="en-US" sz="700">
                <a:latin typeface="Arial Rounded MT Bold" panose="020F0704030504030204" pitchFamily="34" charset="0"/>
              </a:rPr>
              <a:t>Available</a:t>
            </a:r>
            <a:endParaRPr lang="en-GB" altLang="en-US" sz="700">
              <a:latin typeface="Arial Rounded MT Bold" panose="020F0704030504030204" pitchFamily="34" charset="0"/>
            </a:endParaRPr>
          </a:p>
        </p:txBody>
      </p:sp>
      <p:graphicFrame>
        <p:nvGraphicFramePr>
          <p:cNvPr id="2278" name="Object 230"/>
          <p:cNvGraphicFramePr>
            <a:graphicFrameLocks noChangeAspect="1"/>
          </p:cNvGraphicFramePr>
          <p:nvPr/>
        </p:nvGraphicFramePr>
        <p:xfrm>
          <a:off x="152400" y="8324850"/>
          <a:ext cx="4895850" cy="1504950"/>
        </p:xfrm>
        <a:graphic>
          <a:graphicData uri="http://schemas.openxmlformats.org/presentationml/2006/ole">
            <mc:AlternateContent xmlns:mc="http://schemas.openxmlformats.org/markup-compatibility/2006">
              <mc:Choice xmlns:v="urn:schemas-microsoft-com:vml" Requires="v">
                <p:oleObj spid="_x0000_s2285" name="Worksheet" r:id="rId11" imgW="3495751" imgH="1076249" progId="Excel.Sheet.8">
                  <p:embed/>
                </p:oleObj>
              </mc:Choice>
              <mc:Fallback>
                <p:oleObj name="Worksheet" r:id="rId11" imgW="3495751" imgH="1076249" progId="Excel.Sheet.8">
                  <p:embed/>
                  <p:pic>
                    <p:nvPicPr>
                      <p:cNvPr id="0" name="Object 2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8324850"/>
                        <a:ext cx="4895850" cy="15049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79" name="Picture 231" descr="H:\Graphics\Company Logos\capital_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600" y="228600"/>
            <a:ext cx="2263775" cy="1279525"/>
          </a:xfrm>
          <a:prstGeom prst="rect">
            <a:avLst/>
          </a:prstGeom>
          <a:noFill/>
          <a:extLst>
            <a:ext uri="{909E8E84-426E-40DD-AFC4-6F175D3DCCD1}">
              <a14:hiddenFill xmlns:a14="http://schemas.microsoft.com/office/drawing/2010/main">
                <a:solidFill>
                  <a:srgbClr val="FFFFFF"/>
                </a:solidFill>
              </a14:hiddenFill>
            </a:ext>
          </a:extLst>
        </p:spPr>
      </p:pic>
      <p:pic>
        <p:nvPicPr>
          <p:cNvPr id="2280" name="Picture 232" descr="H:\Graphics\Company Logos\s.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69050" y="47625"/>
            <a:ext cx="46990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9" name="Text Box 51"/>
          <p:cNvSpPr txBox="1">
            <a:spLocks noChangeArrowheads="1"/>
          </p:cNvSpPr>
          <p:nvPr/>
        </p:nvSpPr>
        <p:spPr bwMode="auto">
          <a:xfrm>
            <a:off x="3657600" y="7862888"/>
            <a:ext cx="3276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IE" altLang="en-US" sz="800">
                <a:solidFill>
                  <a:srgbClr val="0000FF"/>
                </a:solidFill>
                <a:latin typeface="Arial" panose="020B0604020202020204" pitchFamily="34" charset="0"/>
              </a:rPr>
              <a:t>        </a:t>
            </a:r>
            <a:r>
              <a:rPr lang="en-IE" altLang="en-US" sz="800">
                <a:solidFill>
                  <a:srgbClr val="0000FF"/>
                </a:solidFill>
              </a:rPr>
              <a:t>►</a:t>
            </a:r>
            <a:r>
              <a:rPr lang="en-IE" altLang="en-US" sz="800">
                <a:solidFill>
                  <a:srgbClr val="0000FF"/>
                </a:solidFill>
                <a:latin typeface="Arial" panose="020B0604020202020204" pitchFamily="34" charset="0"/>
              </a:rPr>
              <a:t> </a:t>
            </a:r>
            <a:r>
              <a:rPr lang="en-GB" altLang="en-US" sz="700">
                <a:solidFill>
                  <a:srgbClr val="0000FF"/>
                </a:solidFill>
                <a:latin typeface="Arial" panose="020B0604020202020204" pitchFamily="34" charset="0"/>
              </a:rPr>
              <a:t>We reserve the right to make technical and dimensional changes</a:t>
            </a:r>
            <a:r>
              <a:rPr lang="en-IE" altLang="en-US" sz="700">
                <a:solidFill>
                  <a:srgbClr val="0000FF"/>
                </a:solidFill>
                <a:latin typeface="Arial" panose="020B0604020202020204" pitchFamily="34" charset="0"/>
              </a:rPr>
              <a:t> </a:t>
            </a:r>
            <a:r>
              <a:rPr lang="en-IE" altLang="en-US" sz="700">
                <a:solidFill>
                  <a:srgbClr val="0000FF"/>
                </a:solidFill>
              </a:rPr>
              <a:t>◄</a:t>
            </a:r>
            <a:endParaRPr lang="en-GB" altLang="en-US" sz="700">
              <a:solidFill>
                <a:srgbClr val="0000FF"/>
              </a:solidFill>
              <a:latin typeface="Arial" panose="020B0604020202020204" pitchFamily="34" charset="0"/>
            </a:endParaRPr>
          </a:p>
        </p:txBody>
      </p:sp>
      <p:sp>
        <p:nvSpPr>
          <p:cNvPr id="27705" name="Text Box 57"/>
          <p:cNvSpPr txBox="1">
            <a:spLocks noChangeArrowheads="1"/>
          </p:cNvSpPr>
          <p:nvPr/>
        </p:nvSpPr>
        <p:spPr bwMode="auto">
          <a:xfrm>
            <a:off x="4114800" y="8153400"/>
            <a:ext cx="2590800" cy="1466850"/>
          </a:xfrm>
          <a:prstGeom prst="rect">
            <a:avLst/>
          </a:prstGeom>
          <a:noFill/>
          <a:ln w="158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spAutoFit/>
          </a:bodyPr>
          <a:lstStyle>
            <a:lvl1pPr defTabSz="793750">
              <a:defRPr sz="2400">
                <a:solidFill>
                  <a:schemeClr val="tx1"/>
                </a:solidFill>
                <a:latin typeface="Times New Roman" panose="02020603050405020304" pitchFamily="18" charset="0"/>
              </a:defRPr>
            </a:lvl1pPr>
            <a:lvl2pPr marL="396875" defTabSz="793750">
              <a:defRPr sz="2400">
                <a:solidFill>
                  <a:schemeClr val="tx1"/>
                </a:solidFill>
                <a:latin typeface="Times New Roman" panose="02020603050405020304" pitchFamily="18" charset="0"/>
              </a:defRPr>
            </a:lvl2pPr>
            <a:lvl3pPr marL="793750" defTabSz="793750">
              <a:defRPr sz="2400">
                <a:solidFill>
                  <a:schemeClr val="tx1"/>
                </a:solidFill>
                <a:latin typeface="Times New Roman" panose="02020603050405020304" pitchFamily="18" charset="0"/>
              </a:defRPr>
            </a:lvl3pPr>
            <a:lvl4pPr marL="1190625" defTabSz="793750">
              <a:defRPr sz="2400">
                <a:solidFill>
                  <a:schemeClr val="tx1"/>
                </a:solidFill>
                <a:latin typeface="Times New Roman" panose="02020603050405020304" pitchFamily="18" charset="0"/>
              </a:defRPr>
            </a:lvl4pPr>
            <a:lvl5pPr marL="1587500" defTabSz="793750">
              <a:defRPr sz="2400">
                <a:solidFill>
                  <a:schemeClr val="tx1"/>
                </a:solidFill>
                <a:latin typeface="Times New Roman" panose="02020603050405020304" pitchFamily="18" charset="0"/>
              </a:defRPr>
            </a:lvl5pPr>
            <a:lvl6pPr marL="2044700" defTabSz="793750" eaLnBrk="0" fontAlgn="base" hangingPunct="0">
              <a:spcBef>
                <a:spcPct val="0"/>
              </a:spcBef>
              <a:spcAft>
                <a:spcPct val="0"/>
              </a:spcAft>
              <a:defRPr sz="2400">
                <a:solidFill>
                  <a:schemeClr val="tx1"/>
                </a:solidFill>
                <a:latin typeface="Times New Roman" panose="02020603050405020304" pitchFamily="18" charset="0"/>
              </a:defRPr>
            </a:lvl6pPr>
            <a:lvl7pPr marL="2501900" defTabSz="793750" eaLnBrk="0" fontAlgn="base" hangingPunct="0">
              <a:spcBef>
                <a:spcPct val="0"/>
              </a:spcBef>
              <a:spcAft>
                <a:spcPct val="0"/>
              </a:spcAft>
              <a:defRPr sz="2400">
                <a:solidFill>
                  <a:schemeClr val="tx1"/>
                </a:solidFill>
                <a:latin typeface="Times New Roman" panose="02020603050405020304" pitchFamily="18" charset="0"/>
              </a:defRPr>
            </a:lvl7pPr>
            <a:lvl8pPr marL="2959100" defTabSz="793750" eaLnBrk="0" fontAlgn="base" hangingPunct="0">
              <a:spcBef>
                <a:spcPct val="0"/>
              </a:spcBef>
              <a:spcAft>
                <a:spcPct val="0"/>
              </a:spcAft>
              <a:defRPr sz="2400">
                <a:solidFill>
                  <a:schemeClr val="tx1"/>
                </a:solidFill>
                <a:latin typeface="Times New Roman" panose="02020603050405020304" pitchFamily="18" charset="0"/>
              </a:defRPr>
            </a:lvl8pPr>
            <a:lvl9pPr marL="3416300" defTabSz="7937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GB" altLang="en-US" sz="500" b="1">
                <a:latin typeface="Arial" panose="020B0604020202020204" pitchFamily="34" charset="0"/>
              </a:rPr>
              <a:t>IMPORTANT</a:t>
            </a:r>
          </a:p>
          <a:p>
            <a:r>
              <a:rPr lang="en-GB" altLang="en-US" sz="500">
                <a:latin typeface="Arial" panose="020B0604020202020204" pitchFamily="34" charset="0"/>
              </a:rPr>
              <a:t>Unless specified, seats are not supplied with seat belt fixation points. If seat belt fixation points are not provided, under no circumstances should it be attempted to fit seat belts. Seats with tested and approved seat belt fixation points and static or retractable lap belts are available.</a:t>
            </a:r>
          </a:p>
          <a:p>
            <a:r>
              <a:rPr lang="en-GB" altLang="en-US" sz="500">
                <a:latin typeface="Arial" panose="020B0604020202020204" pitchFamily="34" charset="0"/>
              </a:rPr>
              <a:t>The use of Roll-Over Protection Structures (ROPS) and the wearing of seat belts are mandatory on many vehicles, depending on the nature and environment of use. If the vehicle is equipped with a ROPS, then a seat without seat belts fitted should NOT be installed. </a:t>
            </a:r>
          </a:p>
          <a:p>
            <a:r>
              <a:rPr lang="en-GB" altLang="en-US" sz="500">
                <a:latin typeface="Arial" panose="020B0604020202020204" pitchFamily="34" charset="0"/>
              </a:rPr>
              <a:t>If the vehicle is not equipped with a ROPS then seat belts should not be installed. Seats are component parts. Therefore the purchaser of any seat must ensure that the seat installed is in accordance with the vehicle manufacturer’s recommendations and all local rules and regulations.</a:t>
            </a:r>
          </a:p>
          <a:p>
            <a:r>
              <a:rPr lang="en-GB" altLang="en-US" sz="500">
                <a:latin typeface="Arial" panose="020B0604020202020204" pitchFamily="34" charset="0"/>
              </a:rPr>
              <a:t>If in doubt, please check with your local authorised vehicle dealer before installing any seat. The seat should be installed by a qualified technician according to the vehicle manufacturer’s recommendations. Please carefully read the Installation and Operating instructions provided with the seat before installation.</a:t>
            </a:r>
          </a:p>
          <a:p>
            <a:r>
              <a:rPr lang="en-GB" altLang="en-US" sz="500">
                <a:latin typeface="Arial" panose="020B0604020202020204" pitchFamily="34" charset="0"/>
              </a:rPr>
              <a:t>Strict adherence to all safety procedures is recommended.</a:t>
            </a:r>
          </a:p>
        </p:txBody>
      </p:sp>
      <p:sp>
        <p:nvSpPr>
          <p:cNvPr id="27707" name="Text Box 59"/>
          <p:cNvSpPr txBox="1">
            <a:spLocks noChangeArrowheads="1"/>
          </p:cNvSpPr>
          <p:nvPr/>
        </p:nvSpPr>
        <p:spPr bwMode="auto">
          <a:xfrm>
            <a:off x="3657600" y="76200"/>
            <a:ext cx="3200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IE" altLang="en-US" sz="5000" i="1" dirty="0" smtClean="0">
                <a:solidFill>
                  <a:srgbClr val="CC0000"/>
                </a:solidFill>
                <a:latin typeface="Worstveld Sling Extra" pitchFamily="2" charset="0"/>
              </a:rPr>
              <a:t>MXB180 </a:t>
            </a:r>
            <a:r>
              <a:rPr lang="en-IE" altLang="en-US" sz="5000" i="1" dirty="0">
                <a:solidFill>
                  <a:srgbClr val="CC0000"/>
                </a:solidFill>
                <a:latin typeface="Worstveld Sling Extra" pitchFamily="2" charset="0"/>
              </a:rPr>
              <a:t>Series</a:t>
            </a:r>
            <a:endParaRPr lang="en-GB" altLang="en-US" sz="5000" i="1" dirty="0">
              <a:solidFill>
                <a:srgbClr val="CC0000"/>
              </a:solidFill>
              <a:latin typeface="Worstveld Sling Extra" pitchFamily="2" charset="0"/>
            </a:endParaRPr>
          </a:p>
        </p:txBody>
      </p:sp>
      <p:graphicFrame>
        <p:nvGraphicFramePr>
          <p:cNvPr id="27709" name="Object 61"/>
          <p:cNvGraphicFramePr>
            <a:graphicFrameLocks noChangeAspect="1"/>
          </p:cNvGraphicFramePr>
          <p:nvPr/>
        </p:nvGraphicFramePr>
        <p:xfrm>
          <a:off x="525463" y="841375"/>
          <a:ext cx="2327275" cy="2451100"/>
        </p:xfrm>
        <a:graphic>
          <a:graphicData uri="http://schemas.openxmlformats.org/presentationml/2006/ole">
            <mc:AlternateContent xmlns:mc="http://schemas.openxmlformats.org/markup-compatibility/2006">
              <mc:Choice xmlns:v="urn:schemas-microsoft-com:vml" Requires="v">
                <p:oleObj spid="_x0000_s27725" name="Image" r:id="rId3" imgW="5371429" imgH="5663492" progId="Photoshop.Image.9">
                  <p:embed/>
                </p:oleObj>
              </mc:Choice>
              <mc:Fallback>
                <p:oleObj name="Image" r:id="rId3" imgW="5371429" imgH="5663492" progId="Photoshop.Image.9">
                  <p:embed/>
                  <p:pic>
                    <p:nvPicPr>
                      <p:cNvPr id="0" name="Object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3" y="841375"/>
                        <a:ext cx="232727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0" name="Object 62"/>
          <p:cNvGraphicFramePr>
            <a:graphicFrameLocks noChangeAspect="1"/>
          </p:cNvGraphicFramePr>
          <p:nvPr/>
        </p:nvGraphicFramePr>
        <p:xfrm>
          <a:off x="3810000" y="838200"/>
          <a:ext cx="2590800" cy="2476500"/>
        </p:xfrm>
        <a:graphic>
          <a:graphicData uri="http://schemas.openxmlformats.org/presentationml/2006/ole">
            <mc:AlternateContent xmlns:mc="http://schemas.openxmlformats.org/markup-compatibility/2006">
              <mc:Choice xmlns:v="urn:schemas-microsoft-com:vml" Requires="v">
                <p:oleObj spid="_x0000_s27726" name="Image" r:id="rId5" imgW="6361905" imgH="6158730" progId="Photoshop.Image.9">
                  <p:embed/>
                </p:oleObj>
              </mc:Choice>
              <mc:Fallback>
                <p:oleObj name="Image" r:id="rId5" imgW="6361905" imgH="6158730" progId="Photoshop.Image.9">
                  <p:embed/>
                  <p:pic>
                    <p:nvPicPr>
                      <p:cNvPr id="0" name="Object 62"/>
                      <p:cNvPicPr>
                        <a:picLocks noChangeAspect="1" noChangeArrowheads="1"/>
                      </p:cNvPicPr>
                      <p:nvPr/>
                    </p:nvPicPr>
                    <p:blipFill>
                      <a:blip r:embed="rId6">
                        <a:extLst>
                          <a:ext uri="{28A0092B-C50C-407E-A947-70E740481C1C}">
                            <a14:useLocalDpi xmlns:a14="http://schemas.microsoft.com/office/drawing/2010/main" val="0"/>
                          </a:ext>
                        </a:extLst>
                      </a:blip>
                      <a:srcRect b="1216"/>
                      <a:stretch>
                        <a:fillRect/>
                      </a:stretch>
                    </p:blipFill>
                    <p:spPr bwMode="auto">
                      <a:xfrm>
                        <a:off x="3810000" y="838200"/>
                        <a:ext cx="25908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6" name="Object 68"/>
          <p:cNvGraphicFramePr>
            <a:graphicFrameLocks noChangeAspect="1"/>
          </p:cNvGraphicFramePr>
          <p:nvPr/>
        </p:nvGraphicFramePr>
        <p:xfrm>
          <a:off x="1524000" y="3352800"/>
          <a:ext cx="3427413" cy="4114800"/>
        </p:xfrm>
        <a:graphic>
          <a:graphicData uri="http://schemas.openxmlformats.org/presentationml/2006/ole">
            <mc:AlternateContent xmlns:mc="http://schemas.openxmlformats.org/markup-compatibility/2006">
              <mc:Choice xmlns:v="urn:schemas-microsoft-com:vml" Requires="v">
                <p:oleObj spid="_x0000_s27727" name="Image" r:id="rId7" imgW="2743205" imgH="3151371" progId="Photoshop.Image.9">
                  <p:embed/>
                </p:oleObj>
              </mc:Choice>
              <mc:Fallback>
                <p:oleObj name="Image" r:id="rId7" imgW="2743205" imgH="3151371" progId="Photoshop.Image.9">
                  <p:embed/>
                  <p:pic>
                    <p:nvPicPr>
                      <p:cNvPr id="0" name="Object 68"/>
                      <p:cNvPicPr>
                        <a:picLocks noChangeAspect="1" noChangeArrowheads="1"/>
                      </p:cNvPicPr>
                      <p:nvPr/>
                    </p:nvPicPr>
                    <p:blipFill>
                      <a:blip r:embed="rId8">
                        <a:extLst>
                          <a:ext uri="{28A0092B-C50C-407E-A947-70E740481C1C}">
                            <a14:useLocalDpi xmlns:a14="http://schemas.microsoft.com/office/drawing/2010/main" val="0"/>
                          </a:ext>
                        </a:extLst>
                      </a:blip>
                      <a:srcRect l="8455" t="2492" b="1840"/>
                      <a:stretch>
                        <a:fillRect/>
                      </a:stretch>
                    </p:blipFill>
                    <p:spPr bwMode="auto">
                      <a:xfrm>
                        <a:off x="1524000" y="3352800"/>
                        <a:ext cx="34274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18" name="Object 70"/>
          <p:cNvGraphicFramePr>
            <a:graphicFrameLocks noChangeAspect="1"/>
          </p:cNvGraphicFramePr>
          <p:nvPr/>
        </p:nvGraphicFramePr>
        <p:xfrm>
          <a:off x="0" y="533400"/>
          <a:ext cx="3810000" cy="125413"/>
        </p:xfrm>
        <a:graphic>
          <a:graphicData uri="http://schemas.openxmlformats.org/presentationml/2006/ole">
            <mc:AlternateContent xmlns:mc="http://schemas.openxmlformats.org/markup-compatibility/2006">
              <mc:Choice xmlns:v="urn:schemas-microsoft-com:vml" Requires="v">
                <p:oleObj spid="_x0000_s27728" name="Image" r:id="rId9" imgW="21485714" imgH="1650794" progId="Photoshop.Image.9">
                  <p:embed/>
                </p:oleObj>
              </mc:Choice>
              <mc:Fallback>
                <p:oleObj name="Image" r:id="rId9" imgW="21485714" imgH="1650794" progId="Photoshop.Image.9">
                  <p:embed/>
                  <p:pic>
                    <p:nvPicPr>
                      <p:cNvPr id="0" name="Object 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33400"/>
                        <a:ext cx="3810000" cy="1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19" name="Rectangle 71"/>
          <p:cNvSpPr>
            <a:spLocks noChangeArrowheads="1"/>
          </p:cNvSpPr>
          <p:nvPr/>
        </p:nvSpPr>
        <p:spPr bwMode="auto">
          <a:xfrm>
            <a:off x="3810000" y="2514600"/>
            <a:ext cx="381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b="1">
                <a:latin typeface="Arial" panose="020B0604020202020204" pitchFamily="34" charset="0"/>
              </a:rPr>
              <a:t>154</a:t>
            </a:r>
            <a:r>
              <a:rPr lang="en-US" altLang="en-US" sz="500" b="1">
                <a:latin typeface="Arial" panose="020B0604020202020204" pitchFamily="34" charset="0"/>
                <a:cs typeface="Arial" panose="020B0604020202020204" pitchFamily="34" charset="0"/>
              </a:rPr>
              <a:t>±12.7</a:t>
            </a:r>
          </a:p>
        </p:txBody>
      </p:sp>
      <p:sp>
        <p:nvSpPr>
          <p:cNvPr id="27720" name="Rectangle 72"/>
          <p:cNvSpPr>
            <a:spLocks noChangeArrowheads="1"/>
          </p:cNvSpPr>
          <p:nvPr/>
        </p:nvSpPr>
        <p:spPr bwMode="auto">
          <a:xfrm>
            <a:off x="4724400" y="1981200"/>
            <a:ext cx="4572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b="1">
                <a:latin typeface="Arial" panose="020B0604020202020204" pitchFamily="34" charset="0"/>
              </a:rPr>
              <a:t>170.5</a:t>
            </a:r>
            <a:r>
              <a:rPr lang="en-US" altLang="en-US" sz="500" b="1">
                <a:latin typeface="Arial" panose="020B0604020202020204" pitchFamily="34" charset="0"/>
                <a:cs typeface="Arial" panose="020B0604020202020204" pitchFamily="34" charset="0"/>
              </a:rPr>
              <a:t>±12.7</a:t>
            </a:r>
          </a:p>
        </p:txBody>
      </p:sp>
      <p:sp>
        <p:nvSpPr>
          <p:cNvPr id="27721" name="AutoShape 73"/>
          <p:cNvSpPr>
            <a:spLocks noChangeArrowheads="1"/>
          </p:cNvSpPr>
          <p:nvPr/>
        </p:nvSpPr>
        <p:spPr bwMode="auto">
          <a:xfrm rot="16200000">
            <a:off x="952500" y="6743700"/>
            <a:ext cx="1295400" cy="24384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722" name="Text Box 74"/>
          <p:cNvSpPr txBox="1">
            <a:spLocks noChangeArrowheads="1"/>
          </p:cNvSpPr>
          <p:nvPr/>
        </p:nvSpPr>
        <p:spPr bwMode="auto">
          <a:xfrm>
            <a:off x="457200" y="7375525"/>
            <a:ext cx="1981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IE" altLang="en-US" sz="1000">
                <a:latin typeface="Arial Rounded MT Bold" panose="020F0704030504030204" pitchFamily="34" charset="0"/>
              </a:rPr>
              <a:t>Distributor :</a:t>
            </a:r>
            <a:endParaRPr lang="en-GB" altLang="en-US" sz="1000">
              <a:latin typeface="Arial Rounded MT Bold" panose="020F0704030504030204" pitchFamily="34" charset="0"/>
            </a:endParaRPr>
          </a:p>
        </p:txBody>
      </p:sp>
      <p:sp>
        <p:nvSpPr>
          <p:cNvPr id="27723" name="Text Box 75"/>
          <p:cNvSpPr txBox="1">
            <a:spLocks noChangeArrowheads="1"/>
          </p:cNvSpPr>
          <p:nvPr/>
        </p:nvSpPr>
        <p:spPr bwMode="auto">
          <a:xfrm>
            <a:off x="304800" y="9029700"/>
            <a:ext cx="3388702" cy="61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352" tIns="39676" rIns="79352" bIns="39676">
            <a:spAutoFit/>
          </a:bodyPr>
          <a:lstStyle>
            <a:lvl1pPr defTabSz="793750">
              <a:defRPr sz="2400">
                <a:solidFill>
                  <a:schemeClr val="tx1"/>
                </a:solidFill>
                <a:latin typeface="Times New Roman" panose="02020603050405020304" pitchFamily="18" charset="0"/>
              </a:defRPr>
            </a:lvl1pPr>
            <a:lvl2pPr marL="396875" defTabSz="793750">
              <a:defRPr sz="2400">
                <a:solidFill>
                  <a:schemeClr val="tx1"/>
                </a:solidFill>
                <a:latin typeface="Times New Roman" panose="02020603050405020304" pitchFamily="18" charset="0"/>
              </a:defRPr>
            </a:lvl2pPr>
            <a:lvl3pPr marL="793750" defTabSz="793750">
              <a:defRPr sz="2400">
                <a:solidFill>
                  <a:schemeClr val="tx1"/>
                </a:solidFill>
                <a:latin typeface="Times New Roman" panose="02020603050405020304" pitchFamily="18" charset="0"/>
              </a:defRPr>
            </a:lvl3pPr>
            <a:lvl4pPr marL="1190625" defTabSz="793750">
              <a:defRPr sz="2400">
                <a:solidFill>
                  <a:schemeClr val="tx1"/>
                </a:solidFill>
                <a:latin typeface="Times New Roman" panose="02020603050405020304" pitchFamily="18" charset="0"/>
              </a:defRPr>
            </a:lvl4pPr>
            <a:lvl5pPr marL="1587500" defTabSz="793750">
              <a:defRPr sz="2400">
                <a:solidFill>
                  <a:schemeClr val="tx1"/>
                </a:solidFill>
                <a:latin typeface="Times New Roman" panose="02020603050405020304" pitchFamily="18" charset="0"/>
              </a:defRPr>
            </a:lvl5pPr>
            <a:lvl6pPr marL="2044700" defTabSz="793750" eaLnBrk="0" fontAlgn="base" hangingPunct="0">
              <a:spcBef>
                <a:spcPct val="0"/>
              </a:spcBef>
              <a:spcAft>
                <a:spcPct val="0"/>
              </a:spcAft>
              <a:defRPr sz="2400">
                <a:solidFill>
                  <a:schemeClr val="tx1"/>
                </a:solidFill>
                <a:latin typeface="Times New Roman" panose="02020603050405020304" pitchFamily="18" charset="0"/>
              </a:defRPr>
            </a:lvl6pPr>
            <a:lvl7pPr marL="2501900" defTabSz="793750" eaLnBrk="0" fontAlgn="base" hangingPunct="0">
              <a:spcBef>
                <a:spcPct val="0"/>
              </a:spcBef>
              <a:spcAft>
                <a:spcPct val="0"/>
              </a:spcAft>
              <a:defRPr sz="2400">
                <a:solidFill>
                  <a:schemeClr val="tx1"/>
                </a:solidFill>
                <a:latin typeface="Times New Roman" panose="02020603050405020304" pitchFamily="18" charset="0"/>
              </a:defRPr>
            </a:lvl7pPr>
            <a:lvl8pPr marL="2959100" defTabSz="793750" eaLnBrk="0" fontAlgn="base" hangingPunct="0">
              <a:spcBef>
                <a:spcPct val="0"/>
              </a:spcBef>
              <a:spcAft>
                <a:spcPct val="0"/>
              </a:spcAft>
              <a:defRPr sz="2400">
                <a:solidFill>
                  <a:schemeClr val="tx1"/>
                </a:solidFill>
                <a:latin typeface="Times New Roman" panose="02020603050405020304" pitchFamily="18" charset="0"/>
              </a:defRPr>
            </a:lvl8pPr>
            <a:lvl9pPr marL="3416300" defTabSz="79375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700" b="1" dirty="0" smtClean="0">
                <a:latin typeface="Arial" panose="020B0604020202020204" pitchFamily="34" charset="0"/>
              </a:rPr>
              <a:t>Capital Seating &amp; Vision</a:t>
            </a:r>
          </a:p>
          <a:p>
            <a:r>
              <a:rPr lang="en-GB" altLang="en-US" sz="700" dirty="0" smtClean="0">
                <a:latin typeface="Arial" panose="020B0604020202020204" pitchFamily="34" charset="0"/>
              </a:rPr>
              <a:t>a division of Swann Systems (UK) Ltd</a:t>
            </a:r>
          </a:p>
          <a:p>
            <a:r>
              <a:rPr lang="en-GB" altLang="en-US" sz="700" dirty="0" smtClean="0">
                <a:latin typeface="Arial" panose="020B0604020202020204" pitchFamily="34" charset="0"/>
              </a:rPr>
              <a:t>Unit 1 Forward Park, </a:t>
            </a:r>
            <a:r>
              <a:rPr lang="en-GB" altLang="en-US" sz="700" dirty="0" err="1" smtClean="0">
                <a:latin typeface="Arial" panose="020B0604020202020204" pitchFamily="34" charset="0"/>
              </a:rPr>
              <a:t>Sheene</a:t>
            </a:r>
            <a:r>
              <a:rPr lang="en-GB" altLang="en-US" sz="700" dirty="0" smtClean="0">
                <a:latin typeface="Arial" panose="020B0604020202020204" pitchFamily="34" charset="0"/>
              </a:rPr>
              <a:t> Road, Beaumont Leys, Leicester, LE4 1BF</a:t>
            </a:r>
          </a:p>
          <a:p>
            <a:r>
              <a:rPr lang="en-GB" altLang="en-US" sz="700" b="1" dirty="0" smtClean="0">
                <a:latin typeface="Arial" panose="020B0604020202020204" pitchFamily="34" charset="0"/>
              </a:rPr>
              <a:t>Telephone:</a:t>
            </a:r>
            <a:r>
              <a:rPr lang="en-GB" altLang="en-US" sz="700" dirty="0" smtClean="0">
                <a:latin typeface="Arial" panose="020B0604020202020204" pitchFamily="34" charset="0"/>
              </a:rPr>
              <a:t> +44 (0)116 216 9910 </a:t>
            </a:r>
            <a:r>
              <a:rPr lang="en-GB" altLang="en-US" sz="700" b="1" dirty="0" smtClean="0">
                <a:latin typeface="Arial" panose="020B0604020202020204" pitchFamily="34" charset="0"/>
              </a:rPr>
              <a:t>Facsimile:</a:t>
            </a:r>
            <a:r>
              <a:rPr lang="en-GB" altLang="en-US" sz="700" dirty="0" smtClean="0">
                <a:latin typeface="Arial" panose="020B0604020202020204" pitchFamily="34" charset="0"/>
              </a:rPr>
              <a:t> +44 (0)116 216 9911</a:t>
            </a:r>
          </a:p>
          <a:p>
            <a:r>
              <a:rPr lang="en-GB" altLang="en-US" sz="700" b="1" dirty="0" smtClean="0">
                <a:latin typeface="Arial" panose="020B0604020202020204" pitchFamily="34" charset="0"/>
              </a:rPr>
              <a:t>Website:</a:t>
            </a:r>
            <a:r>
              <a:rPr lang="en-GB" altLang="en-US" sz="700" dirty="0" smtClean="0">
                <a:latin typeface="Arial" panose="020B0604020202020204" pitchFamily="34" charset="0"/>
              </a:rPr>
              <a:t> www.capitalseating.co.uk </a:t>
            </a:r>
            <a:r>
              <a:rPr lang="en-GB" altLang="en-US" sz="700" b="1" dirty="0" smtClean="0">
                <a:latin typeface="Arial" panose="020B0604020202020204" pitchFamily="34" charset="0"/>
              </a:rPr>
              <a:t>E-mail Address</a:t>
            </a:r>
            <a:r>
              <a:rPr lang="en-GB" altLang="en-US" sz="700" b="1" smtClean="0">
                <a:latin typeface="Arial" panose="020B0604020202020204" pitchFamily="34" charset="0"/>
              </a:rPr>
              <a:t>:</a:t>
            </a:r>
            <a:r>
              <a:rPr lang="en-GB" altLang="en-US" sz="700" smtClean="0">
                <a:latin typeface="Arial" panose="020B0604020202020204" pitchFamily="34" charset="0"/>
              </a:rPr>
              <a:t> sales@capitalseating.co.uk</a:t>
            </a:r>
            <a:endParaRPr lang="en-GB" altLang="en-US" sz="700" dirty="0" smtClean="0">
              <a:latin typeface="Arial" panose="020B0604020202020204" pitchFamily="34" charset="0"/>
            </a:endParaRPr>
          </a:p>
        </p:txBody>
      </p:sp>
      <p:pic>
        <p:nvPicPr>
          <p:cNvPr id="27724" name="Picture 76" descr="H:\Graphics\Company Logos\capital_logo.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8636000"/>
            <a:ext cx="685800" cy="388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3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3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7639</TotalTime>
  <Words>314</Words>
  <Application>Microsoft Office PowerPoint</Application>
  <PresentationFormat>A4 Paper (210x297 mm)</PresentationFormat>
  <Paragraphs>21</Paragraphs>
  <Slides>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2</vt:i4>
      </vt:variant>
    </vt:vector>
  </HeadingPairs>
  <TitlesOfParts>
    <vt:vector size="11" baseType="lpstr">
      <vt:lpstr>Times New Roman</vt:lpstr>
      <vt:lpstr>Arial Rounded MT Bold</vt:lpstr>
      <vt:lpstr>Worstveld Sling Extra</vt:lpstr>
      <vt:lpstr>Arial</vt:lpstr>
      <vt:lpstr>Default Design</vt:lpstr>
      <vt:lpstr>Microsoft Photo Editor 3.0 Photo</vt:lpstr>
      <vt:lpstr>Adobe Photoshop Image</vt:lpstr>
      <vt:lpstr>Microsoft Excel 97-2003 Worksheet</vt:lpstr>
      <vt:lpstr>Microsoft Office Excel Worksheet</vt:lpstr>
      <vt:lpstr>PowerPoint Presentation</vt:lpstr>
      <vt:lpstr>PowerPoint Presentation</vt:lpstr>
    </vt:vector>
  </TitlesOfParts>
  <Company>Pilotseat's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E. Kelleher</dc:creator>
  <cp:lastModifiedBy>Stephen Swann</cp:lastModifiedBy>
  <cp:revision>481</cp:revision>
  <cp:lastPrinted>2002-04-10T10:12:17Z</cp:lastPrinted>
  <dcterms:created xsi:type="dcterms:W3CDTF">2002-01-09T15:27:47Z</dcterms:created>
  <dcterms:modified xsi:type="dcterms:W3CDTF">2016-01-31T14:33:21Z</dcterms:modified>
</cp:coreProperties>
</file>